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8" r:id="rId8"/>
    <p:sldId id="269" r:id="rId9"/>
    <p:sldId id="270" r:id="rId10"/>
    <p:sldId id="262" r:id="rId11"/>
    <p:sldId id="265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7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67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03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881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4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05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7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7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5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2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4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6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6285-5E15-4E2E-B034-B67A7AA36B94}" type="datetimeFigureOut">
              <a:rPr lang="en-US" smtClean="0"/>
              <a:t>12/20/22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113FBA-32F7-4282-BC72-B42068EA2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3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2CBB-7C51-480E-A114-3709E51586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CGRU 2020-2021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15B7A-FE3A-4D4A-A2E7-236CD8A89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Presidents Report</a:t>
            </a:r>
          </a:p>
        </p:txBody>
      </p:sp>
    </p:spTree>
    <p:extLst>
      <p:ext uri="{BB962C8B-B14F-4D97-AF65-F5344CB8AC3E}">
        <p14:creationId xmlns:p14="http://schemas.microsoft.com/office/powerpoint/2010/main" val="1725363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3932-DA68-47E8-83ED-DCA157B5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Finances for 2021-2022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D4CDD-6506-48DD-9C9E-99A08D262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r>
              <a:rPr lang="en-US" dirty="0"/>
              <a:t>Principle: </a:t>
            </a:r>
          </a:p>
          <a:p>
            <a:pPr lvl="1"/>
            <a:r>
              <a:rPr lang="en-US" dirty="0"/>
              <a:t>Keep a rainy-day fund close to 6 months – 1 year of operating expenses</a:t>
            </a:r>
          </a:p>
          <a:p>
            <a:pPr lvl="1"/>
            <a:r>
              <a:rPr lang="en-US" dirty="0"/>
              <a:t>Slowly draw down the excess by growing the game and offering unique opportunities to our teams and players</a:t>
            </a:r>
          </a:p>
          <a:p>
            <a:pPr lvl="1"/>
            <a:r>
              <a:rPr lang="en-US" dirty="0"/>
              <a:t>Use the funds to grow the game, support high performance and bring in coaching/player clinics.</a:t>
            </a:r>
          </a:p>
          <a:p>
            <a:r>
              <a:rPr lang="en-US" dirty="0"/>
              <a:t>Starting Balance: $62,924.62 in 2 accounts </a:t>
            </a:r>
            <a:r>
              <a:rPr lang="en-US" sz="1400" dirty="0"/>
              <a:t>47,534.86 BB&amp;T and $15,389.78 First Citizen</a:t>
            </a:r>
          </a:p>
          <a:p>
            <a:r>
              <a:rPr lang="en-US" dirty="0"/>
              <a:t>2021-2022 Budget</a:t>
            </a:r>
          </a:p>
          <a:p>
            <a:pPr lvl="1"/>
            <a:r>
              <a:rPr lang="en-US" dirty="0"/>
              <a:t>Revenue - $29,900 (based on 1300 players at $23 to the union)</a:t>
            </a:r>
          </a:p>
          <a:p>
            <a:pPr lvl="1"/>
            <a:r>
              <a:rPr lang="en-US" dirty="0"/>
              <a:t>Expenses - $48,050 </a:t>
            </a:r>
          </a:p>
          <a:p>
            <a:pPr lvl="1"/>
            <a:r>
              <a:rPr lang="en-US" dirty="0"/>
              <a:t>Net – ($18,150)</a:t>
            </a:r>
          </a:p>
          <a:p>
            <a:pPr lvl="1"/>
            <a:r>
              <a:rPr lang="en-US" dirty="0"/>
              <a:t>Ending Balance – $44,774.64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59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8E79B-EBFA-41E9-B03A-63939F23D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current board (voting members) or newly elected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79033B5-8638-4E84-BD0F-E654C5727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307818"/>
              </p:ext>
            </p:extLst>
          </p:nvPr>
        </p:nvGraphicFramePr>
        <p:xfrm>
          <a:off x="1947068" y="2981166"/>
          <a:ext cx="6113855" cy="224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269">
                  <a:extLst>
                    <a:ext uri="{9D8B030D-6E8A-4147-A177-3AD203B41FA5}">
                      <a16:colId xmlns:a16="http://schemas.microsoft.com/office/drawing/2014/main" val="1711242856"/>
                    </a:ext>
                  </a:extLst>
                </a:gridCol>
                <a:gridCol w="1698293">
                  <a:extLst>
                    <a:ext uri="{9D8B030D-6E8A-4147-A177-3AD203B41FA5}">
                      <a16:colId xmlns:a16="http://schemas.microsoft.com/office/drawing/2014/main" val="2029926497"/>
                    </a:ext>
                  </a:extLst>
                </a:gridCol>
                <a:gridCol w="1698293">
                  <a:extLst>
                    <a:ext uri="{9D8B030D-6E8A-4147-A177-3AD203B41FA5}">
                      <a16:colId xmlns:a16="http://schemas.microsoft.com/office/drawing/2014/main" val="189675936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Position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Current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Incoming/Running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546582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President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Robert Bortins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 David Morris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0362476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Director of Rugby Operations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David Morris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 Ed Dixon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517472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Director of Finance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Kelly Ting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 Lynn Morris 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6263356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Director of Communications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Malia </a:t>
                      </a:r>
                      <a:r>
                        <a:rPr lang="en-US" sz="1100" u="none" strike="noStrike" dirty="0" err="1">
                          <a:effectLst/>
                        </a:rPr>
                        <a:t>Suhren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 Conway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96024639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Women's Collegiate: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Maddy Clark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81797169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Women's D2: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Callie Woods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Callie Woods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1397134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Men's D2: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Eric Perkins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3151416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Men's D3: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Michael Honeycutt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Matthew Haney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21284145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Men's D4: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Allen </a:t>
                      </a:r>
                      <a:r>
                        <a:rPr lang="en-US" sz="1100" u="none" strike="noStrike" dirty="0" err="1">
                          <a:effectLst/>
                        </a:rPr>
                        <a:t>LeCroy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LeCroy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1775064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Director Referees: 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Mike Willer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Mike Willer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40024184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Director of Sevens:</a:t>
                      </a:r>
                      <a:endParaRPr lang="en-US" sz="1000" b="0" i="0" u="none" strike="noStrike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JK Anderson</a:t>
                      </a:r>
                      <a:endParaRPr lang="en-US" sz="1000" b="0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JK Anderson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478393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637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2B6B-5D3E-4675-8C0B-646F9DDE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40AAD-6673-4415-9A9F-7A51E8AF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running gets 2 minutes to speak</a:t>
            </a:r>
          </a:p>
          <a:p>
            <a:r>
              <a:rPr lang="en-US" dirty="0"/>
              <a:t>Each team gets 1 vote (if you have a men’s and women’s team you vote 2x)</a:t>
            </a:r>
          </a:p>
          <a:p>
            <a:r>
              <a:rPr lang="en-US" dirty="0"/>
              <a:t>Only teams participating in the competition vote for their “DOR”</a:t>
            </a:r>
          </a:p>
          <a:p>
            <a:r>
              <a:rPr lang="en-US" dirty="0"/>
              <a:t>Voting will open this afternoon and go through Wednesday at 5 pm.</a:t>
            </a:r>
          </a:p>
          <a:p>
            <a:endParaRPr lang="en-US" dirty="0"/>
          </a:p>
          <a:p>
            <a:r>
              <a:rPr lang="en-US" dirty="0"/>
              <a:t>Due to everyone running unopposed – they have all been elected.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30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DC04-3A61-4169-A477-7E35B516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E81A-AF29-4295-812D-09259D5C3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42" y="1832115"/>
            <a:ext cx="8596668" cy="3880773"/>
          </a:xfrm>
        </p:spPr>
        <p:txBody>
          <a:bodyPr/>
          <a:lstStyle/>
          <a:p>
            <a:r>
              <a:rPr lang="en-US" dirty="0"/>
              <a:t>Combine Women’s D2 and Collegiate Director Role?</a:t>
            </a:r>
          </a:p>
          <a:p>
            <a:r>
              <a:rPr lang="en-US" dirty="0"/>
              <a:t>Need a D2 Competitions Chair</a:t>
            </a:r>
          </a:p>
          <a:p>
            <a:r>
              <a:rPr lang="en-US" dirty="0"/>
              <a:t>Suggest that we create a group to study a local hybrid competition for D2 and D3.</a:t>
            </a:r>
          </a:p>
          <a:p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17977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99385-0BFF-4176-947C-ADA6B788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C0BDC-7FC0-4682-82DE-4061AAB87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CGRU Membership historical overview</a:t>
            </a:r>
          </a:p>
          <a:p>
            <a:r>
              <a:rPr lang="en-US" dirty="0"/>
              <a:t>2020-21 Challenges</a:t>
            </a:r>
          </a:p>
          <a:p>
            <a:r>
              <a:rPr lang="en-US" dirty="0"/>
              <a:t>2020-21 Accomplishments</a:t>
            </a:r>
          </a:p>
          <a:p>
            <a:r>
              <a:rPr lang="en-US" dirty="0"/>
              <a:t>USAR Update</a:t>
            </a:r>
          </a:p>
          <a:p>
            <a:r>
              <a:rPr lang="en-US" dirty="0"/>
              <a:t>Senior Club Counsel Update</a:t>
            </a:r>
          </a:p>
          <a:p>
            <a:r>
              <a:rPr lang="en-US" dirty="0"/>
              <a:t>Finance Update</a:t>
            </a:r>
          </a:p>
          <a:p>
            <a:r>
              <a:rPr lang="en-US" dirty="0"/>
              <a:t>Elections</a:t>
            </a:r>
          </a:p>
        </p:txBody>
      </p:sp>
    </p:spTree>
    <p:extLst>
      <p:ext uri="{BB962C8B-B14F-4D97-AF65-F5344CB8AC3E}">
        <p14:creationId xmlns:p14="http://schemas.microsoft.com/office/powerpoint/2010/main" val="162698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3C4F8-6A92-46D8-A592-8A0EA326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CGRU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B61B8-C2AC-4794-BBBC-294BFCDE4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2017 – 1755 Total members</a:t>
            </a:r>
          </a:p>
          <a:p>
            <a:r>
              <a:rPr lang="en-US" dirty="0"/>
              <a:t>2018 – 1723 Total member</a:t>
            </a:r>
          </a:p>
          <a:p>
            <a:r>
              <a:rPr lang="en-US" dirty="0"/>
              <a:t>2019 – 1290 Total members (As of January 1</a:t>
            </a:r>
            <a:r>
              <a:rPr lang="en-US" baseline="30000" dirty="0"/>
              <a:t>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 sevens season</a:t>
            </a:r>
          </a:p>
          <a:p>
            <a:pPr lvl="1"/>
            <a:r>
              <a:rPr lang="en-US" dirty="0"/>
              <a:t>Shortened Season</a:t>
            </a:r>
          </a:p>
          <a:p>
            <a:r>
              <a:rPr lang="en-US" dirty="0"/>
              <a:t>2020 – 1300 Total members for Budget</a:t>
            </a:r>
          </a:p>
          <a:p>
            <a:pPr lvl="1"/>
            <a:r>
              <a:rPr lang="en-US" dirty="0"/>
              <a:t>Fall Uncertainty</a:t>
            </a:r>
          </a:p>
          <a:p>
            <a:pPr lvl="1"/>
            <a:r>
              <a:rPr lang="en-US" dirty="0"/>
              <a:t>Conservative estimate for budgeting</a:t>
            </a:r>
          </a:p>
        </p:txBody>
      </p:sp>
    </p:spTree>
    <p:extLst>
      <p:ext uri="{BB962C8B-B14F-4D97-AF65-F5344CB8AC3E}">
        <p14:creationId xmlns:p14="http://schemas.microsoft.com/office/powerpoint/2010/main" val="37382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425619A-D664-46F7-85EC-DA05ECEE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2020-2021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4CC35-8226-4179-B511-0BB14DC58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4" y="816638"/>
            <a:ext cx="5460657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COVID-19 – March</a:t>
            </a:r>
          </a:p>
          <a:p>
            <a:pPr lvl="1"/>
            <a:r>
              <a:rPr lang="en-US" dirty="0"/>
              <a:t>No 15s season</a:t>
            </a:r>
          </a:p>
          <a:p>
            <a:pPr lvl="1"/>
            <a:r>
              <a:rPr lang="en-US" dirty="0"/>
              <a:t>Minimal 7s season</a:t>
            </a:r>
          </a:p>
          <a:p>
            <a:r>
              <a:rPr lang="en-US" dirty="0"/>
              <a:t>USAR Bankruptcy – Finalized</a:t>
            </a:r>
          </a:p>
          <a:p>
            <a:r>
              <a:rPr lang="en-US" dirty="0"/>
              <a:t>Senior Club Counsel Started </a:t>
            </a:r>
            <a:r>
              <a:rPr lang="en-US" sz="1600" dirty="0"/>
              <a:t>(more on that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2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D63D-5424-4D58-A113-CB26F7DD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99E0-9CBD-4B7A-B2F2-0E693D85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Regained 501C3 status for union</a:t>
            </a:r>
          </a:p>
          <a:p>
            <a:pPr lvl="1"/>
            <a:r>
              <a:rPr lang="en-US" dirty="0"/>
              <a:t>Protect the board</a:t>
            </a:r>
          </a:p>
          <a:p>
            <a:pPr lvl="1"/>
            <a:r>
              <a:rPr lang="en-US" dirty="0"/>
              <a:t>Allow for donations and sponsors</a:t>
            </a:r>
          </a:p>
          <a:p>
            <a:r>
              <a:rPr lang="en-US" dirty="0"/>
              <a:t>Free to all players and coaches registered with CGRU</a:t>
            </a:r>
          </a:p>
          <a:p>
            <a:pPr lvl="1"/>
            <a:r>
              <a:rPr lang="en-US" dirty="0"/>
              <a:t>Perry Baker Camp schedule being finalized– details to come</a:t>
            </a:r>
          </a:p>
          <a:p>
            <a:r>
              <a:rPr lang="en-US" dirty="0"/>
              <a:t>Helped get the senior club counsel set up</a:t>
            </a:r>
          </a:p>
          <a:p>
            <a:r>
              <a:rPr lang="en-US" dirty="0"/>
              <a:t>Still here!</a:t>
            </a:r>
          </a:p>
        </p:txBody>
      </p:sp>
    </p:spTree>
    <p:extLst>
      <p:ext uri="{BB962C8B-B14F-4D97-AF65-F5344CB8AC3E}">
        <p14:creationId xmlns:p14="http://schemas.microsoft.com/office/powerpoint/2010/main" val="154277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CFF8-1558-4F5B-B473-D35854F81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B5A-BEAF-4A8C-B56B-5AE255D8D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1939"/>
            <a:ext cx="8596668" cy="5275384"/>
          </a:xfrm>
        </p:spPr>
        <p:txBody>
          <a:bodyPr>
            <a:normAutofit/>
          </a:bodyPr>
          <a:lstStyle/>
          <a:p>
            <a:r>
              <a:rPr lang="en-US" sz="1600" dirty="0"/>
              <a:t>USAR survived bankruptcy, although the lack of dues has kept it in a precarious position.</a:t>
            </a:r>
            <a:endParaRPr lang="en-US" dirty="0"/>
          </a:p>
          <a:p>
            <a:r>
              <a:rPr lang="en-US" sz="1600" dirty="0" err="1"/>
              <a:t>Sportslomo</a:t>
            </a:r>
            <a:endParaRPr lang="en-US" sz="1600" dirty="0"/>
          </a:p>
          <a:p>
            <a:pPr lvl="1"/>
            <a:r>
              <a:rPr lang="en-US" dirty="0"/>
              <a:t>Has not gone well, and unlikely to change in 2021-22 although the senior club counsel is trying to work on this issue with regular meeting with the developers.</a:t>
            </a:r>
          </a:p>
          <a:p>
            <a:r>
              <a:rPr lang="en-US" sz="1600" dirty="0"/>
              <a:t>USAR dues likely to remain the same</a:t>
            </a:r>
          </a:p>
          <a:p>
            <a:pPr lvl="1"/>
            <a:r>
              <a:rPr lang="en-US" sz="1400" dirty="0"/>
              <a:t>Insurance deductibles have improved for the insurance</a:t>
            </a:r>
          </a:p>
          <a:p>
            <a:r>
              <a:rPr lang="en-US" sz="1600" dirty="0"/>
              <a:t>Money paid to USAR is used to pay for the medical coverage and help with back-office cost.  </a:t>
            </a:r>
          </a:p>
          <a:p>
            <a:r>
              <a:rPr lang="en-US" sz="1600" dirty="0"/>
              <a:t>USAR no longer “runs” the club game, that is now the Senior Club Counsel</a:t>
            </a:r>
          </a:p>
        </p:txBody>
      </p:sp>
    </p:spTree>
    <p:extLst>
      <p:ext uri="{BB962C8B-B14F-4D97-AF65-F5344CB8AC3E}">
        <p14:creationId xmlns:p14="http://schemas.microsoft.com/office/powerpoint/2010/main" val="170968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DE89-FA9D-4258-AFB5-FC1DF6D8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Senior Club Counsel (1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13A58-F0F9-42AA-A7A2-182B191F65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Runs the senior club game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2DC29-22D5-43F7-8D61-28D38821B3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Competitions</a:t>
            </a:r>
          </a:p>
          <a:p>
            <a:r>
              <a:rPr lang="en-US" dirty="0"/>
              <a:t>Eligibility</a:t>
            </a:r>
          </a:p>
          <a:p>
            <a:r>
              <a:rPr lang="en-US" dirty="0"/>
              <a:t>National Championships</a:t>
            </a:r>
          </a:p>
          <a:p>
            <a:r>
              <a:rPr lang="en-US" dirty="0"/>
              <a:t>Discipline</a:t>
            </a:r>
          </a:p>
          <a:p>
            <a:r>
              <a:rPr lang="en-US" dirty="0"/>
              <a:t>Training</a:t>
            </a:r>
          </a:p>
          <a:p>
            <a:r>
              <a:rPr lang="en-US" dirty="0"/>
              <a:t>DE&amp;I</a:t>
            </a:r>
          </a:p>
          <a:p>
            <a:r>
              <a:rPr lang="en-US" dirty="0"/>
              <a:t>Funding </a:t>
            </a:r>
          </a:p>
          <a:p>
            <a:r>
              <a:rPr lang="en-US" dirty="0"/>
              <a:t>Negotiate with USAR for services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B2FE3-0000-400B-84DC-92F058707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Make up of counsel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387CA-29F1-47BA-BF9A-1E0FB30253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Every Union has a seat</a:t>
            </a:r>
          </a:p>
          <a:p>
            <a:r>
              <a:rPr lang="en-US" dirty="0"/>
              <a:t>Committees made up of 7-10 individuals per responsibility area</a:t>
            </a:r>
          </a:p>
          <a:p>
            <a:r>
              <a:rPr lang="en-US" dirty="0"/>
              <a:t>Budget Set for 2021-22</a:t>
            </a:r>
          </a:p>
          <a:p>
            <a:pPr lvl="1"/>
            <a:r>
              <a:rPr lang="en-US" dirty="0"/>
              <a:t>Will be collecting $15/player</a:t>
            </a:r>
          </a:p>
          <a:p>
            <a:pPr lvl="1"/>
            <a:r>
              <a:rPr lang="en-US" dirty="0"/>
              <a:t>Budget will be posted to our website – it is conservative in that they are projecting less income than hoped and more expenses than expected.</a:t>
            </a:r>
          </a:p>
        </p:txBody>
      </p:sp>
    </p:spTree>
    <p:extLst>
      <p:ext uri="{BB962C8B-B14F-4D97-AF65-F5344CB8AC3E}">
        <p14:creationId xmlns:p14="http://schemas.microsoft.com/office/powerpoint/2010/main" val="1890104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33B28-90AA-46A8-B9F0-BE833CBB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Senior Club Counsel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9D2E8-1CE2-4244-8342-AA7C841A8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897"/>
            <a:ext cx="9060147" cy="46974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7s National Championship has been restructured</a:t>
            </a:r>
          </a:p>
          <a:p>
            <a:pPr lvl="1"/>
            <a:r>
              <a:rPr lang="en-US" dirty="0"/>
              <a:t>Teams are footing the bill this year, but it will come from dues collected in the future</a:t>
            </a:r>
          </a:p>
          <a:p>
            <a:r>
              <a:rPr lang="en-US" dirty="0"/>
              <a:t>Competitions</a:t>
            </a:r>
          </a:p>
          <a:p>
            <a:pPr lvl="1"/>
            <a:r>
              <a:rPr lang="en-US" dirty="0"/>
              <a:t>15s National Championships for Women’s D2 and above and Men’s D3 and above</a:t>
            </a:r>
          </a:p>
          <a:p>
            <a:pPr lvl="1"/>
            <a:r>
              <a:rPr lang="en-US" dirty="0"/>
              <a:t>Championship date May 21</a:t>
            </a:r>
            <a:r>
              <a:rPr lang="en-US" baseline="30000" dirty="0"/>
              <a:t>st</a:t>
            </a:r>
            <a:r>
              <a:rPr lang="en-US" dirty="0"/>
              <a:t> and 22</a:t>
            </a:r>
            <a:r>
              <a:rPr lang="en-US" baseline="30000" dirty="0"/>
              <a:t>nd</a:t>
            </a:r>
            <a:r>
              <a:rPr lang="en-US" dirty="0"/>
              <a:t> (Final 4) and May 7</a:t>
            </a:r>
            <a:r>
              <a:rPr lang="en-US" baseline="30000" dirty="0"/>
              <a:t>th</a:t>
            </a:r>
            <a:r>
              <a:rPr lang="en-US" dirty="0"/>
              <a:t> and 8</a:t>
            </a:r>
            <a:r>
              <a:rPr lang="en-US" baseline="30000" dirty="0"/>
              <a:t>th</a:t>
            </a:r>
            <a:r>
              <a:rPr lang="en-US" dirty="0"/>
              <a:t> (Round of 16)</a:t>
            </a:r>
          </a:p>
          <a:p>
            <a:pPr lvl="2"/>
            <a:r>
              <a:rPr lang="en-US" dirty="0"/>
              <a:t>This may force us to relook at spring schedules because when we created them we didn’t have this information.</a:t>
            </a:r>
          </a:p>
          <a:p>
            <a:pPr lvl="1"/>
            <a:r>
              <a:rPr lang="en-US" dirty="0"/>
              <a:t>New MLR player restrictions</a:t>
            </a:r>
          </a:p>
          <a:p>
            <a:pPr lvl="1"/>
            <a:r>
              <a:rPr lang="en-US" dirty="0"/>
              <a:t>Hybrid Leagues allowed (Mix D1 and D2 for example or D2 and D3)</a:t>
            </a:r>
          </a:p>
          <a:p>
            <a:pPr lvl="2"/>
            <a:r>
              <a:rPr lang="en-US" dirty="0"/>
              <a:t>More autonomy given to the local unions to determine how to advance champions</a:t>
            </a:r>
          </a:p>
          <a:p>
            <a:r>
              <a:rPr lang="en-US" dirty="0"/>
              <a:t>Dues</a:t>
            </a:r>
          </a:p>
          <a:p>
            <a:pPr lvl="1"/>
            <a:r>
              <a:rPr lang="en-US" dirty="0"/>
              <a:t>USAR – Insurance, Competition Management System, Overhead</a:t>
            </a:r>
          </a:p>
          <a:p>
            <a:pPr lvl="1"/>
            <a:r>
              <a:rPr lang="en-US" dirty="0"/>
              <a:t>Club Counsel – Competitions, rainy day fund, Overhead</a:t>
            </a:r>
          </a:p>
          <a:p>
            <a:pPr lvl="1"/>
            <a:r>
              <a:rPr lang="en-US" dirty="0"/>
              <a:t>CGRU – Competitions, Clinics, High Performance, Overhead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4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AF8A-4F31-464A-95B8-8A71C77A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Senior Club Counsel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C82DF-FE3A-4629-B4E6-7E61655A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Senior Club Counsel is populated by people who want rugby to succeed</a:t>
            </a:r>
          </a:p>
          <a:p>
            <a:pPr lvl="1"/>
            <a:r>
              <a:rPr lang="en-US" dirty="0"/>
              <a:t>Volunteers asked to do a big lift, basically recreate an entity with no funding</a:t>
            </a:r>
          </a:p>
          <a:p>
            <a:r>
              <a:rPr lang="en-US" dirty="0"/>
              <a:t>Slower to get things done than we hoped</a:t>
            </a:r>
          </a:p>
          <a:p>
            <a:r>
              <a:rPr lang="en-US" dirty="0"/>
              <a:t>Monthly meetings that last 2-3 hours by the whole counsel</a:t>
            </a:r>
          </a:p>
          <a:p>
            <a:r>
              <a:rPr lang="en-US" dirty="0"/>
              <a:t>Daily/Weekly meetings by the elected counsel officials</a:t>
            </a:r>
          </a:p>
          <a:p>
            <a:r>
              <a:rPr lang="en-US" dirty="0"/>
              <a:t>Voting is weighted by membership levels, which is fair, but gives larger territories more weight</a:t>
            </a:r>
          </a:p>
          <a:p>
            <a:endParaRPr lang="en-US" dirty="0"/>
          </a:p>
          <a:p>
            <a:r>
              <a:rPr lang="en-US" dirty="0"/>
              <a:t>Overall, I’d give them a </a:t>
            </a:r>
            <a:r>
              <a:rPr lang="en-US" b="1" dirty="0"/>
              <a:t>B+</a:t>
            </a:r>
            <a:r>
              <a:rPr lang="en-US" dirty="0"/>
              <a:t> on the first year if asked to grade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35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</TotalTime>
  <Words>864</Words>
  <Application>Microsoft Macintosh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CGRU 2020-2021</vt:lpstr>
      <vt:lpstr>Agenda</vt:lpstr>
      <vt:lpstr>CGRU Membership</vt:lpstr>
      <vt:lpstr>2020-2021 Challenges</vt:lpstr>
      <vt:lpstr>Accomplishments</vt:lpstr>
      <vt:lpstr>USAR update</vt:lpstr>
      <vt:lpstr>Senior Club Counsel (1 of 3)</vt:lpstr>
      <vt:lpstr>Senior Club Counsel (2 of 3)</vt:lpstr>
      <vt:lpstr>Senior Club Counsel (3 of 3)</vt:lpstr>
      <vt:lpstr>Finances for 2021-2022</vt:lpstr>
      <vt:lpstr>Update from current board (voting members) or newly elected</vt:lpstr>
      <vt:lpstr>Elections</vt:lpstr>
      <vt:lpstr>Open Forum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CGRU 2019-2020</dc:title>
  <dc:creator>Robert Bortins</dc:creator>
  <cp:lastModifiedBy>Scott Conway</cp:lastModifiedBy>
  <cp:revision>39</cp:revision>
  <dcterms:created xsi:type="dcterms:W3CDTF">2020-08-03T17:16:30Z</dcterms:created>
  <dcterms:modified xsi:type="dcterms:W3CDTF">2022-12-20T20:32:55Z</dcterms:modified>
</cp:coreProperties>
</file>